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6858000" cy="9144000" type="screen4x3"/>
  <p:notesSz cx="91440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50" d="100"/>
          <a:sy n="50" d="100"/>
        </p:scale>
        <p:origin x="2081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 teak park" userId="9ed47eb265771120" providerId="LiveId" clId="{27AE8F81-088B-4396-A318-C6A6715E9253}"/>
    <pc:docChg chg="custSel modSld">
      <pc:chgData name="gi teak park" userId="9ed47eb265771120" providerId="LiveId" clId="{27AE8F81-088B-4396-A318-C6A6715E9253}" dt="2026-07-25T12:38:03.556" v="27" actId="1076"/>
      <pc:docMkLst>
        <pc:docMk/>
      </pc:docMkLst>
      <pc:sldChg chg="modSp mod">
        <pc:chgData name="gi teak park" userId="9ed47eb265771120" providerId="LiveId" clId="{27AE8F81-088B-4396-A318-C6A6715E9253}" dt="2026-07-25T12:38:03.556" v="27" actId="1076"/>
        <pc:sldMkLst>
          <pc:docMk/>
          <pc:sldMk cId="0" sldId="257"/>
        </pc:sldMkLst>
        <pc:spChg chg="mod">
          <ac:chgData name="gi teak park" userId="9ed47eb265771120" providerId="LiveId" clId="{27AE8F81-088B-4396-A318-C6A6715E9253}" dt="2026-07-25T12:37:51.746" v="24" actId="1076"/>
          <ac:spMkLst>
            <pc:docMk/>
            <pc:sldMk cId="0" sldId="257"/>
            <ac:spMk id="18" creationId="{00000000-0000-0000-0000-000000000000}"/>
          </ac:spMkLst>
        </pc:spChg>
        <pc:picChg chg="mod">
          <ac:chgData name="gi teak park" userId="9ed47eb265771120" providerId="LiveId" clId="{27AE8F81-088B-4396-A318-C6A6715E9253}" dt="2026-07-25T12:37:44.588" v="23" actId="1076"/>
          <ac:picMkLst>
            <pc:docMk/>
            <pc:sldMk cId="0" sldId="257"/>
            <ac:picMk id="19" creationId="{00000000-0000-0000-0000-000000000000}"/>
          </ac:picMkLst>
        </pc:picChg>
        <pc:picChg chg="mod">
          <ac:chgData name="gi teak park" userId="9ed47eb265771120" providerId="LiveId" clId="{27AE8F81-088B-4396-A318-C6A6715E9253}" dt="2026-07-25T12:38:03.556" v="27" actId="1076"/>
          <ac:picMkLst>
            <pc:docMk/>
            <pc:sldMk cId="0" sldId="257"/>
            <ac:picMk id="22" creationId="{00000000-0000-0000-0000-000000000000}"/>
          </ac:picMkLst>
        </pc:picChg>
      </pc:sldChg>
      <pc:sldChg chg="delSp modSp mod">
        <pc:chgData name="gi teak park" userId="9ed47eb265771120" providerId="LiveId" clId="{27AE8F81-088B-4396-A318-C6A6715E9253}" dt="2026-07-25T12:33:35.438" v="1" actId="14100"/>
        <pc:sldMkLst>
          <pc:docMk/>
          <pc:sldMk cId="0" sldId="258"/>
        </pc:sldMkLst>
        <pc:spChg chg="mod">
          <ac:chgData name="gi teak park" userId="9ed47eb265771120" providerId="LiveId" clId="{27AE8F81-088B-4396-A318-C6A6715E9253}" dt="2026-07-25T12:33:35.438" v="1" actId="14100"/>
          <ac:spMkLst>
            <pc:docMk/>
            <pc:sldMk cId="0" sldId="258"/>
            <ac:spMk id="15" creationId="{00000000-0000-0000-0000-000000000000}"/>
          </ac:spMkLst>
        </pc:spChg>
        <pc:spChg chg="del">
          <ac:chgData name="gi teak park" userId="9ed47eb265771120" providerId="LiveId" clId="{27AE8F81-088B-4396-A318-C6A6715E9253}" dt="2026-07-25T12:33:27.463" v="0" actId="478"/>
          <ac:spMkLst>
            <pc:docMk/>
            <pc:sldMk cId="0" sldId="258"/>
            <ac:spMk id="45" creationId="{00000000-0000-0000-0000-000000000000}"/>
          </ac:spMkLst>
        </pc:spChg>
      </pc:sldChg>
      <pc:sldChg chg="modSp mod">
        <pc:chgData name="gi teak park" userId="9ed47eb265771120" providerId="LiveId" clId="{27AE8F81-088B-4396-A318-C6A6715E9253}" dt="2026-07-25T12:34:55.086" v="22"/>
        <pc:sldMkLst>
          <pc:docMk/>
          <pc:sldMk cId="0" sldId="259"/>
        </pc:sldMkLst>
        <pc:spChg chg="mod">
          <ac:chgData name="gi teak park" userId="9ed47eb265771120" providerId="LiveId" clId="{27AE8F81-088B-4396-A318-C6A6715E9253}" dt="2026-07-25T12:34:20.738" v="12" actId="20577"/>
          <ac:spMkLst>
            <pc:docMk/>
            <pc:sldMk cId="0" sldId="259"/>
            <ac:spMk id="8" creationId="{00000000-0000-0000-0000-000000000000}"/>
          </ac:spMkLst>
        </pc:spChg>
        <pc:spChg chg="mod">
          <ac:chgData name="gi teak park" userId="9ed47eb265771120" providerId="LiveId" clId="{27AE8F81-088B-4396-A318-C6A6715E9253}" dt="2026-07-25T12:34:55.086" v="22"/>
          <ac:spMkLst>
            <pc:docMk/>
            <pc:sldMk cId="0" sldId="259"/>
            <ac:spMk id="1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1903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1B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199" y="800100"/>
            <a:ext cx="6302829" cy="2697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buNone/>
            </a:pPr>
            <a:r>
              <a:rPr lang="en-US" sz="1050" b="1" kern="0" spc="200" dirty="0">
                <a:solidFill>
                  <a:srgbClr val="8FB0E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WATER INDUSTRY RESEARCH ALLIANCE OF KOREA</a:t>
            </a:r>
            <a:endParaRPr lang="en-US" sz="1050" dirty="0"/>
          </a:p>
        </p:txBody>
      </p:sp>
      <p:sp>
        <p:nvSpPr>
          <p:cNvPr id="4" name="Shape 1"/>
          <p:cNvSpPr/>
          <p:nvPr/>
        </p:nvSpPr>
        <p:spPr>
          <a:xfrm flipV="1">
            <a:off x="635000" y="1069848"/>
            <a:ext cx="4262120" cy="0"/>
          </a:xfrm>
          <a:prstGeom prst="line">
            <a:avLst/>
          </a:prstGeom>
          <a:noFill/>
          <a:ln w="38100">
            <a:solidFill>
              <a:srgbClr val="D6273C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1303020"/>
            <a:ext cx="5943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물산업 연구조합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411480" y="1943100"/>
            <a:ext cx="5943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C7D6EE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소개자료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2895600" y="77495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8FA3C4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2025. 09</a:t>
            </a:r>
            <a:endParaRPr lang="en-US" sz="1250" dirty="0"/>
          </a:p>
        </p:txBody>
      </p:sp>
      <p:pic>
        <p:nvPicPr>
          <p:cNvPr id="8" name="Image 1" descr="/home/claude/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3140" y="8229600"/>
            <a:ext cx="2331720" cy="438912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5FA92357-F7A9-4F7B-BCF5-A42C08838C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6795"/>
          <a:stretch/>
        </p:blipFill>
        <p:spPr>
          <a:xfrm>
            <a:off x="0" y="4357117"/>
            <a:ext cx="6858000" cy="27043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E5D1C6F-4CBC-4F9C-9E80-7921FE6E5CDD}"/>
              </a:ext>
            </a:extLst>
          </p:cNvPr>
          <p:cNvSpPr txBox="1"/>
          <p:nvPr/>
        </p:nvSpPr>
        <p:spPr>
          <a:xfrm>
            <a:off x="296078" y="2859093"/>
            <a:ext cx="7020073" cy="2750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400" b="1" i="0" u="none" dirty="0" err="1">
                <a:solidFill>
                  <a:srgbClr val="FFFFFF"/>
                </a:solidFill>
                <a:latin typeface="Pretendard"/>
              </a:rPr>
              <a:t>지속가능한</a:t>
            </a:r>
            <a:r>
              <a:rPr sz="1400" b="1" i="0" u="none" dirty="0">
                <a:solidFill>
                  <a:srgbClr val="FFFFFF"/>
                </a:solidFill>
                <a:latin typeface="Pretendard"/>
              </a:rPr>
              <a:t> </a:t>
            </a:r>
            <a:r>
              <a:rPr sz="1400" b="1" i="0" u="none" dirty="0" err="1">
                <a:solidFill>
                  <a:srgbClr val="FFFFFF"/>
                </a:solidFill>
                <a:latin typeface="Pretendard"/>
              </a:rPr>
              <a:t>물산업</a:t>
            </a:r>
            <a:r>
              <a:rPr sz="1400" b="1" i="0" u="none" dirty="0">
                <a:solidFill>
                  <a:srgbClr val="FFFFFF"/>
                </a:solidFill>
                <a:latin typeface="Pretendard"/>
              </a:rPr>
              <a:t> </a:t>
            </a:r>
            <a:r>
              <a:rPr sz="1400" b="1" i="0" u="none" dirty="0" err="1">
                <a:solidFill>
                  <a:srgbClr val="FFFFFF"/>
                </a:solidFill>
                <a:latin typeface="Pretendard"/>
              </a:rPr>
              <a:t>생태계</a:t>
            </a:r>
            <a:r>
              <a:rPr sz="1400" b="1" i="0" u="none" dirty="0">
                <a:solidFill>
                  <a:srgbClr val="FFFFFF"/>
                </a:solidFill>
                <a:latin typeface="Pretendard"/>
              </a:rPr>
              <a:t> </a:t>
            </a:r>
            <a:r>
              <a:rPr sz="1400" b="1" i="0" u="none" dirty="0" err="1">
                <a:solidFill>
                  <a:srgbClr val="FFFFFF"/>
                </a:solidFill>
                <a:latin typeface="Pretendard"/>
              </a:rPr>
              <a:t>구축을</a:t>
            </a:r>
            <a:r>
              <a:rPr sz="1400" b="1" i="0" u="none" dirty="0">
                <a:solidFill>
                  <a:srgbClr val="FFFFFF"/>
                </a:solidFill>
                <a:latin typeface="Pretendard"/>
              </a:rPr>
              <a:t> </a:t>
            </a:r>
            <a:r>
              <a:rPr sz="1400" b="1" i="0" u="none" dirty="0" err="1">
                <a:solidFill>
                  <a:srgbClr val="FFFFFF"/>
                </a:solidFill>
                <a:latin typeface="Pretendard"/>
              </a:rPr>
              <a:t>위한</a:t>
            </a:r>
            <a:r>
              <a:rPr sz="1400" b="1" i="0" u="none" dirty="0">
                <a:solidFill>
                  <a:srgbClr val="FFFFFF"/>
                </a:solidFill>
                <a:latin typeface="Pretendard"/>
              </a:rPr>
              <a:t> </a:t>
            </a:r>
            <a:r>
              <a:rPr sz="1400" b="1" i="0" u="none" dirty="0" err="1">
                <a:solidFill>
                  <a:srgbClr val="FFFFFF"/>
                </a:solidFill>
                <a:latin typeface="Pretendard"/>
              </a:rPr>
              <a:t>대한민국</a:t>
            </a:r>
            <a:r>
              <a:rPr sz="1400" b="1" i="0" u="none" dirty="0">
                <a:solidFill>
                  <a:srgbClr val="FFFFFF"/>
                </a:solidFill>
                <a:latin typeface="Pretendard"/>
              </a:rPr>
              <a:t> </a:t>
            </a:r>
            <a:r>
              <a:rPr sz="1400" b="1" i="0" u="none" dirty="0" err="1">
                <a:solidFill>
                  <a:srgbClr val="FFFFFF"/>
                </a:solidFill>
                <a:latin typeface="Pretendard"/>
              </a:rPr>
              <a:t>대표</a:t>
            </a:r>
            <a:r>
              <a:rPr sz="1400" b="1" i="0" u="none" dirty="0">
                <a:solidFill>
                  <a:srgbClr val="FFFFFF"/>
                </a:solidFill>
                <a:latin typeface="Pretendard"/>
              </a:rPr>
              <a:t> </a:t>
            </a:r>
            <a:r>
              <a:rPr sz="1400" b="1" i="0" u="none" dirty="0" err="1">
                <a:solidFill>
                  <a:srgbClr val="FFFFFF"/>
                </a:solidFill>
                <a:latin typeface="Pretendard"/>
              </a:rPr>
              <a:t>가치사슬</a:t>
            </a:r>
            <a:r>
              <a:rPr sz="1400" b="1" i="0" u="none" dirty="0">
                <a:solidFill>
                  <a:srgbClr val="FFFFFF"/>
                </a:solidFill>
                <a:latin typeface="Pretendard"/>
              </a:rPr>
              <a:t> </a:t>
            </a:r>
            <a:r>
              <a:rPr sz="1400" b="1" i="0" u="none" dirty="0" err="1">
                <a:solidFill>
                  <a:srgbClr val="FFFFFF"/>
                </a:solidFill>
                <a:latin typeface="Pretendard"/>
              </a:rPr>
              <a:t>혁신</a:t>
            </a:r>
            <a:r>
              <a:rPr sz="1400" b="1" i="0" u="none" dirty="0">
                <a:solidFill>
                  <a:srgbClr val="FFFFFF"/>
                </a:solidFill>
                <a:latin typeface="Pretendard"/>
              </a:rPr>
              <a:t> </a:t>
            </a:r>
            <a:r>
              <a:rPr sz="1400" b="1" i="0" u="none" dirty="0" err="1">
                <a:solidFill>
                  <a:srgbClr val="FFFFFF"/>
                </a:solidFill>
                <a:latin typeface="Pretendard"/>
              </a:rPr>
              <a:t>플랫폼</a:t>
            </a:r>
            <a:endParaRPr sz="1400" b="1" i="0" u="none" dirty="0">
              <a:solidFill>
                <a:srgbClr val="FFFFFF"/>
              </a:solidFill>
              <a:latin typeface="Pretendar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그룹 24">
            <a:extLst>
              <a:ext uri="{FF2B5EF4-FFF2-40B4-BE49-F238E27FC236}">
                <a16:creationId xmlns:a16="http://schemas.microsoft.com/office/drawing/2014/main" id="{3FB8D57B-6721-4C46-8BB4-12C02BF3C801}"/>
              </a:ext>
            </a:extLst>
          </p:cNvPr>
          <p:cNvGrpSpPr/>
          <p:nvPr/>
        </p:nvGrpSpPr>
        <p:grpSpPr>
          <a:xfrm>
            <a:off x="0" y="0"/>
            <a:ext cx="6858000" cy="9052560"/>
            <a:chOff x="0" y="0"/>
            <a:chExt cx="6858000" cy="9052560"/>
          </a:xfrm>
        </p:grpSpPr>
        <p:sp>
          <p:nvSpPr>
            <p:cNvPr id="2" name="Shape 0"/>
            <p:cNvSpPr/>
            <p:nvPr/>
          </p:nvSpPr>
          <p:spPr>
            <a:xfrm>
              <a:off x="0" y="0"/>
              <a:ext cx="6858000" cy="1051560"/>
            </a:xfrm>
            <a:prstGeom prst="rect">
              <a:avLst/>
            </a:prstGeom>
            <a:solidFill>
              <a:srgbClr val="0B2A5B"/>
            </a:solidFill>
            <a:ln/>
          </p:spPr>
        </p:sp>
        <p:sp>
          <p:nvSpPr>
            <p:cNvPr id="3" name="Text 1"/>
            <p:cNvSpPr/>
            <p:nvPr/>
          </p:nvSpPr>
          <p:spPr>
            <a:xfrm>
              <a:off x="457200" y="182880"/>
              <a:ext cx="5943600" cy="274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100" b="1" kern="0" spc="200" dirty="0">
                  <a:solidFill>
                    <a:srgbClr val="8FB0E0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INTRODUCTION</a:t>
              </a:r>
              <a:endParaRPr lang="en-US" sz="1100" dirty="0"/>
            </a:p>
          </p:txBody>
        </p:sp>
        <p:sp>
          <p:nvSpPr>
            <p:cNvPr id="4" name="Text 2"/>
            <p:cNvSpPr/>
            <p:nvPr/>
          </p:nvSpPr>
          <p:spPr>
            <a:xfrm>
              <a:off x="457200" y="420624"/>
              <a:ext cx="5943600" cy="5486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물산업 연구조합 소개</a:t>
              </a:r>
              <a:endParaRPr lang="en-US" sz="2400" dirty="0"/>
            </a:p>
          </p:txBody>
        </p:sp>
        <p:sp>
          <p:nvSpPr>
            <p:cNvPr id="5" name="Shape 3"/>
            <p:cNvSpPr/>
            <p:nvPr/>
          </p:nvSpPr>
          <p:spPr>
            <a:xfrm>
              <a:off x="457200" y="1234440"/>
              <a:ext cx="5943600" cy="987552"/>
            </a:xfrm>
            <a:prstGeom prst="roundRect">
              <a:avLst>
                <a:gd name="adj" fmla="val 5556"/>
              </a:avLst>
            </a:prstGeom>
            <a:solidFill>
              <a:srgbClr val="E8EEF9"/>
            </a:solidFill>
            <a:ln/>
          </p:spPr>
        </p:sp>
        <p:sp>
          <p:nvSpPr>
            <p:cNvPr id="6" name="Shape 4"/>
            <p:cNvSpPr/>
            <p:nvPr/>
          </p:nvSpPr>
          <p:spPr>
            <a:xfrm>
              <a:off x="457200" y="1234440"/>
              <a:ext cx="54864" cy="987552"/>
            </a:xfrm>
            <a:prstGeom prst="rect">
              <a:avLst/>
            </a:prstGeom>
            <a:solidFill>
              <a:srgbClr val="2E63B8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685800" y="1234440"/>
              <a:ext cx="5532120" cy="98755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ct val="130000"/>
                </a:lnSpc>
                <a:buNone/>
              </a:pPr>
              <a:r>
                <a:rPr lang="en-US" sz="1300" b="1" dirty="0">
                  <a:solidFill>
                    <a:srgbClr val="0B2A5B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물산업연구조합</a:t>
              </a:r>
              <a:r>
                <a:rPr lang="en-US" sz="1300" dirty="0">
                  <a:solidFill>
                    <a:srgbClr val="44494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은 다양한 산업분야의 기업·정출연·대학이 협력하여 기업의 사업화 모델을 지원하는 </a:t>
              </a:r>
              <a:r>
                <a:rPr lang="en-US" sz="1300" b="1" dirty="0">
                  <a:solidFill>
                    <a:srgbClr val="0B2A5B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가치사슬연계형 연구조합</a:t>
              </a:r>
              <a:r>
                <a:rPr lang="en-US" sz="1300" dirty="0">
                  <a:solidFill>
                    <a:srgbClr val="44494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입니다.</a:t>
              </a:r>
              <a:endParaRPr lang="en-US" sz="1300" dirty="0"/>
            </a:p>
          </p:txBody>
        </p:sp>
        <p:sp>
          <p:nvSpPr>
            <p:cNvPr id="8" name="Shape 6"/>
            <p:cNvSpPr/>
            <p:nvPr/>
          </p:nvSpPr>
          <p:spPr>
            <a:xfrm>
              <a:off x="457200" y="2487168"/>
              <a:ext cx="5943600" cy="841248"/>
            </a:xfrm>
            <a:prstGeom prst="rect">
              <a:avLst/>
            </a:prstGeom>
            <a:solidFill>
              <a:srgbClr val="F4F7FC"/>
            </a:solidFill>
            <a:ln/>
          </p:spPr>
        </p:sp>
        <p:sp>
          <p:nvSpPr>
            <p:cNvPr id="9" name="Text 7"/>
            <p:cNvSpPr/>
            <p:nvPr/>
          </p:nvSpPr>
          <p:spPr>
            <a:xfrm>
              <a:off x="685800" y="2596896"/>
              <a:ext cx="5394960" cy="23774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0B2A5B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설립 근거</a:t>
              </a:r>
              <a:endParaRPr lang="en-US" sz="120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685800" y="2852928"/>
              <a:ext cx="5486400" cy="38404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ko-KR" altLang="en-US" sz="1200" i="0" dirty="0">
                  <a:effectLst/>
                  <a:latin typeface="YAGsojZj-RQ_0"/>
                </a:rPr>
                <a:t>산업기술연구조합 육성법에 따라 </a:t>
              </a:r>
              <a:r>
                <a:rPr lang="en-US" altLang="ko-KR" sz="1200" i="0" dirty="0">
                  <a:effectLst/>
                  <a:latin typeface="YAGsojZj-RQ_0"/>
                </a:rPr>
                <a:t>2023</a:t>
              </a:r>
              <a:r>
                <a:rPr lang="ko-KR" altLang="en-US" sz="1200" i="0" dirty="0">
                  <a:effectLst/>
                  <a:latin typeface="YAGsojZj-RQ_0"/>
                </a:rPr>
                <a:t>년 </a:t>
              </a:r>
              <a:r>
                <a:rPr lang="en-US" altLang="ko-KR" sz="1200" i="0" dirty="0">
                  <a:effectLst/>
                  <a:latin typeface="YAGsojZj-RQ_0"/>
                </a:rPr>
                <a:t>3</a:t>
              </a:r>
              <a:r>
                <a:rPr lang="ko-KR" altLang="en-US" sz="1200" i="0" dirty="0">
                  <a:effectLst/>
                  <a:latin typeface="YAGsojZj-RQ_0"/>
                </a:rPr>
                <a:t>월 과학기술정보통신부 인가 기술사업화 전문기관 입니다</a:t>
              </a:r>
              <a:r>
                <a:rPr lang="en-US" altLang="ko-KR" sz="1200" i="0" dirty="0">
                  <a:effectLst/>
                  <a:latin typeface="YAGsojZj-RQ_0"/>
                </a:rPr>
                <a:t>.</a:t>
              </a:r>
              <a:endParaRPr lang="ko-KR" altLang="en-US" sz="1200" dirty="0">
                <a:effectLst/>
                <a:latin typeface="YAGsojZj-RQ_0"/>
              </a:endParaRPr>
            </a:p>
          </p:txBody>
        </p:sp>
        <p:sp>
          <p:nvSpPr>
            <p:cNvPr id="11" name="Shape 9"/>
            <p:cNvSpPr/>
            <p:nvPr/>
          </p:nvSpPr>
          <p:spPr>
            <a:xfrm>
              <a:off x="457200" y="3328416"/>
              <a:ext cx="5943600" cy="1371600"/>
            </a:xfrm>
            <a:prstGeom prst="rect">
              <a:avLst/>
            </a:prstGeom>
            <a:solidFill>
              <a:srgbClr val="FFFFFF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685800" y="3438144"/>
              <a:ext cx="5394960" cy="23774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0B2A5B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산업 특성 · 지향</a:t>
              </a:r>
              <a:endParaRPr lang="en-US" sz="12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685800" y="3694176"/>
              <a:ext cx="5486400" cy="72237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r>
                <a:rPr lang="ko-KR" altLang="en-US" sz="1200" i="0" dirty="0">
                  <a:effectLst/>
                  <a:latin typeface="YAGsojZj-RQ_0"/>
                </a:rPr>
                <a:t>물산업은 환경</a:t>
              </a:r>
              <a:r>
                <a:rPr lang="en-US" altLang="ko-KR" sz="1200" i="0" dirty="0">
                  <a:effectLst/>
                  <a:latin typeface="YAGsojZj-RQ_0"/>
                </a:rPr>
                <a:t>·</a:t>
              </a:r>
              <a:r>
                <a:rPr lang="ko-KR" altLang="en-US" sz="1200" i="0" dirty="0">
                  <a:effectLst/>
                  <a:latin typeface="YAGsojZj-RQ_0"/>
                </a:rPr>
                <a:t>에너지</a:t>
              </a:r>
              <a:r>
                <a:rPr lang="en-US" altLang="ko-KR" sz="1200" i="0" dirty="0">
                  <a:effectLst/>
                  <a:latin typeface="YAGsojZj-RQ_0"/>
                </a:rPr>
                <a:t>·</a:t>
              </a:r>
              <a:r>
                <a:rPr lang="ko-KR" altLang="en-US" sz="1200" i="0" dirty="0">
                  <a:effectLst/>
                  <a:latin typeface="YAGsojZj-RQ_0"/>
                </a:rPr>
                <a:t>건설</a:t>
              </a:r>
              <a:r>
                <a:rPr lang="en-US" altLang="ko-KR" sz="1200" i="0" dirty="0">
                  <a:effectLst/>
                  <a:latin typeface="YAGsojZj-RQ_0"/>
                </a:rPr>
                <a:t>·</a:t>
              </a:r>
              <a:r>
                <a:rPr lang="ko-KR" altLang="en-US" sz="1200" i="0" dirty="0">
                  <a:effectLst/>
                  <a:latin typeface="YAGsojZj-RQ_0"/>
                </a:rPr>
                <a:t>농업</a:t>
              </a:r>
              <a:r>
                <a:rPr lang="en-US" altLang="ko-KR" sz="1200" i="0" dirty="0">
                  <a:effectLst/>
                  <a:latin typeface="YAGsojZj-RQ_0"/>
                </a:rPr>
                <a:t>·</a:t>
              </a:r>
              <a:r>
                <a:rPr lang="ko-KR" altLang="en-US" sz="1200" i="0" dirty="0">
                  <a:effectLst/>
                  <a:latin typeface="YAGsojZj-RQ_0"/>
                </a:rPr>
                <a:t>보건</a:t>
              </a:r>
              <a:r>
                <a:rPr lang="en-US" altLang="ko-KR" sz="1200" i="0" dirty="0">
                  <a:effectLst/>
                  <a:latin typeface="YAGsojZj-RQ_0"/>
                </a:rPr>
                <a:t>·ICT </a:t>
              </a:r>
              <a:r>
                <a:rPr lang="ko-KR" altLang="en-US" sz="1200" i="0" dirty="0">
                  <a:effectLst/>
                  <a:latin typeface="YAGsojZj-RQ_0"/>
                </a:rPr>
                <a:t>등 다양한 분야와 연계</a:t>
              </a:r>
              <a:r>
                <a:rPr lang="en-US" altLang="ko-KR" sz="1200" i="0" dirty="0">
                  <a:effectLst/>
                  <a:latin typeface="YAGsojZj-RQ_0"/>
                </a:rPr>
                <a:t>, </a:t>
              </a:r>
              <a:r>
                <a:rPr lang="ko-KR" altLang="en-US" sz="1200" i="0" dirty="0">
                  <a:effectLst/>
                  <a:latin typeface="YAGsojZj-RQ_0"/>
                </a:rPr>
                <a:t>융합하는 융합 산업입니다</a:t>
              </a:r>
              <a:r>
                <a:rPr lang="en-US" altLang="ko-KR" sz="1200" i="0" dirty="0">
                  <a:effectLst/>
                  <a:latin typeface="YAGsojZj-RQ_0"/>
                </a:rPr>
                <a:t>.</a:t>
              </a:r>
              <a:endParaRPr lang="ko-KR" altLang="en-US" sz="1200" dirty="0">
                <a:effectLst/>
                <a:latin typeface="YAGsojZj-RQ_0"/>
              </a:endParaRPr>
            </a:p>
          </p:txBody>
        </p:sp>
        <p:sp>
          <p:nvSpPr>
            <p:cNvPr id="14" name="Shape 12"/>
            <p:cNvSpPr/>
            <p:nvPr/>
          </p:nvSpPr>
          <p:spPr>
            <a:xfrm>
              <a:off x="457199" y="4405376"/>
              <a:ext cx="5943600" cy="960120"/>
            </a:xfrm>
            <a:prstGeom prst="rect">
              <a:avLst/>
            </a:prstGeom>
            <a:solidFill>
              <a:srgbClr val="F4F7FC"/>
            </a:solidFill>
            <a:ln/>
          </p:spPr>
        </p:sp>
        <p:sp>
          <p:nvSpPr>
            <p:cNvPr id="15" name="Text 13"/>
            <p:cNvSpPr/>
            <p:nvPr/>
          </p:nvSpPr>
          <p:spPr>
            <a:xfrm>
              <a:off x="685800" y="4515104"/>
              <a:ext cx="5394960" cy="23774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ko-KR" altLang="en-US" sz="1200" b="1" dirty="0">
                  <a:solidFill>
                    <a:srgbClr val="0B2A5B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연계 협력</a:t>
              </a:r>
              <a:r>
                <a:rPr lang="en-US" sz="1200" b="1" dirty="0">
                  <a:solidFill>
                    <a:srgbClr val="0B2A5B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 전략</a:t>
              </a:r>
              <a:endParaRPr lang="en-US" sz="120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685799" y="4771136"/>
              <a:ext cx="5621867" cy="5029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>
                <a:lnSpc>
                  <a:spcPct val="150000"/>
                </a:lnSpc>
              </a:pPr>
              <a:r>
                <a:rPr lang="ko-KR" altLang="en-US" sz="1200" b="0" i="0" dirty="0">
                  <a:effectLst/>
                  <a:latin typeface="YAGsojZj-RQ_0"/>
                </a:rPr>
                <a:t>개별기업이 독자적으로 개척하기 어려운 신시장 창출</a:t>
              </a:r>
              <a:r>
                <a:rPr lang="en-US" altLang="ko-KR" sz="1200" b="0" i="0" dirty="0">
                  <a:effectLst/>
                  <a:latin typeface="YAGsojZj-RQ_0"/>
                </a:rPr>
                <a:t>, </a:t>
              </a:r>
              <a:r>
                <a:rPr lang="ko-KR" altLang="en-US" sz="1200" b="0" i="0" dirty="0">
                  <a:effectLst/>
                  <a:latin typeface="YAGsojZj-RQ_0"/>
                </a:rPr>
                <a:t>공동 마케팅</a:t>
              </a:r>
              <a:r>
                <a:rPr lang="en-US" altLang="ko-KR" sz="1200" b="0" i="0" dirty="0">
                  <a:effectLst/>
                  <a:latin typeface="YAGsojZj-RQ_0"/>
                </a:rPr>
                <a:t>, </a:t>
              </a:r>
              <a:r>
                <a:rPr lang="ko-KR" altLang="en-US" sz="1200" b="0" i="0" dirty="0">
                  <a:effectLst/>
                  <a:latin typeface="YAGsojZj-RQ_0"/>
                </a:rPr>
                <a:t>공동 연구 등을 통해 기술사업화 그룹의 시장 진출을 지원 합니다</a:t>
              </a:r>
              <a:r>
                <a:rPr lang="en-US" altLang="ko-KR" sz="1200" b="0" i="0" dirty="0">
                  <a:effectLst/>
                  <a:latin typeface="YAGsojZj-RQ_0"/>
                </a:rPr>
                <a:t>. </a:t>
              </a:r>
              <a:endParaRPr lang="ko-KR" altLang="en-US" sz="1200" dirty="0">
                <a:effectLst/>
                <a:latin typeface="YAGsojZj-RQ_0"/>
              </a:endParaRPr>
            </a:p>
          </p:txBody>
        </p:sp>
        <p:sp>
          <p:nvSpPr>
            <p:cNvPr id="17" name="Shape 15"/>
            <p:cNvSpPr/>
            <p:nvPr/>
          </p:nvSpPr>
          <p:spPr>
            <a:xfrm>
              <a:off x="457200" y="2487168"/>
              <a:ext cx="0" cy="3172968"/>
            </a:xfrm>
            <a:prstGeom prst="line">
              <a:avLst/>
            </a:prstGeom>
            <a:noFill/>
            <a:ln w="9525">
              <a:solidFill>
                <a:srgbClr val="D7DEE8"/>
              </a:solidFill>
              <a:prstDash val="solid"/>
            </a:ln>
          </p:spPr>
        </p:sp>
        <p:sp>
          <p:nvSpPr>
            <p:cNvPr id="18" name="Text 16"/>
            <p:cNvSpPr/>
            <p:nvPr/>
          </p:nvSpPr>
          <p:spPr>
            <a:xfrm>
              <a:off x="960120" y="5711750"/>
              <a:ext cx="1772920" cy="392176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0B2A5B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물산업 융합 기술 분야</a:t>
              </a:r>
              <a:endParaRPr lang="en-US" sz="1200" dirty="0"/>
            </a:p>
          </p:txBody>
        </p:sp>
        <p:pic>
          <p:nvPicPr>
            <p:cNvPr id="19" name="Image 0" descr="/home/claude/assets/imag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2452" y="6308230"/>
              <a:ext cx="2449068" cy="2349106"/>
            </a:xfrm>
            <a:prstGeom prst="rect">
              <a:avLst/>
            </a:prstGeom>
          </p:spPr>
        </p:pic>
        <p:sp>
          <p:nvSpPr>
            <p:cNvPr id="20" name="Text 17"/>
            <p:cNvSpPr/>
            <p:nvPr/>
          </p:nvSpPr>
          <p:spPr>
            <a:xfrm>
              <a:off x="3550919" y="5708295"/>
              <a:ext cx="2834640" cy="25603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1200" b="1" dirty="0">
                  <a:solidFill>
                    <a:srgbClr val="0B2A5B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산업기술연구조합 </a:t>
              </a:r>
              <a:r>
                <a:rPr lang="en-US" sz="1200" b="1" dirty="0" err="1">
                  <a:solidFill>
                    <a:srgbClr val="0B2A5B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설립인가서</a:t>
              </a:r>
              <a:r>
                <a:rPr lang="en-US" sz="1200" b="1" dirty="0">
                  <a:solidFill>
                    <a:srgbClr val="0B2A5B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 </a:t>
              </a:r>
              <a:endParaRPr lang="en-US" sz="1200" dirty="0"/>
            </a:p>
          </p:txBody>
        </p:sp>
        <p:sp>
          <p:nvSpPr>
            <p:cNvPr id="21" name="Shape 18"/>
            <p:cNvSpPr/>
            <p:nvPr/>
          </p:nvSpPr>
          <p:spPr>
            <a:xfrm>
              <a:off x="3977640" y="6172200"/>
              <a:ext cx="1627632" cy="2304288"/>
            </a:xfrm>
            <a:prstGeom prst="roundRect">
              <a:avLst>
                <a:gd name="adj" fmla="val 2247"/>
              </a:avLst>
            </a:prstGeom>
            <a:solidFill>
              <a:srgbClr val="FFFFFF"/>
            </a:solidFill>
            <a:ln w="9525">
              <a:solidFill>
                <a:srgbClr val="D7DEE8"/>
              </a:solidFill>
              <a:prstDash val="solid"/>
            </a:ln>
          </p:spPr>
        </p:sp>
        <p:pic>
          <p:nvPicPr>
            <p:cNvPr id="22" name="Image 1" descr="/home/claude/assets/image4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74440" y="5984849"/>
              <a:ext cx="1955800" cy="2838295"/>
            </a:xfrm>
            <a:prstGeom prst="rect">
              <a:avLst/>
            </a:prstGeom>
          </p:spPr>
        </p:pic>
        <p:sp>
          <p:nvSpPr>
            <p:cNvPr id="23" name="Text 19"/>
            <p:cNvSpPr/>
            <p:nvPr/>
          </p:nvSpPr>
          <p:spPr>
            <a:xfrm>
              <a:off x="457200" y="8796528"/>
              <a:ext cx="3657600" cy="25603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800" dirty="0">
                  <a:solidFill>
                    <a:srgbClr val="9AA5B1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물산업 연구조합 소개자료</a:t>
              </a:r>
              <a:endParaRPr lang="en-US" sz="800" dirty="0"/>
            </a:p>
          </p:txBody>
        </p:sp>
        <p:sp>
          <p:nvSpPr>
            <p:cNvPr id="24" name="Text 20"/>
            <p:cNvSpPr/>
            <p:nvPr/>
          </p:nvSpPr>
          <p:spPr>
            <a:xfrm>
              <a:off x="5943600" y="8796528"/>
              <a:ext cx="457200" cy="25603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r">
                <a:buNone/>
              </a:pPr>
              <a:r>
                <a:rPr lang="en-US" sz="800" dirty="0">
                  <a:solidFill>
                    <a:srgbClr val="9AA5B1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02</a:t>
              </a:r>
              <a:endParaRPr lang="en-US" sz="800" dirty="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858000" cy="1051560"/>
          </a:xfrm>
          <a:prstGeom prst="rect">
            <a:avLst/>
          </a:prstGeom>
          <a:solidFill>
            <a:srgbClr val="0B2A5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82880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8FB0E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ORGANIZATION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20624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물산업연구조합 조직 체계도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2240280" y="1417320"/>
            <a:ext cx="2377440" cy="457200"/>
          </a:xfrm>
          <a:prstGeom prst="roundRect">
            <a:avLst>
              <a:gd name="adj" fmla="val 10000"/>
            </a:avLst>
          </a:prstGeom>
          <a:solidFill>
            <a:srgbClr val="0B2A5B"/>
          </a:solidFill>
          <a:ln w="15875">
            <a:solidFill>
              <a:srgbClr val="0B2A5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240280" y="141732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물산업 연구조합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429000" y="1874520"/>
            <a:ext cx="0" cy="228600"/>
          </a:xfrm>
          <a:prstGeom prst="line">
            <a:avLst/>
          </a:prstGeom>
          <a:noFill/>
          <a:ln w="15875">
            <a:solidFill>
              <a:srgbClr val="9FB2C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125980" y="2103120"/>
            <a:ext cx="2606040" cy="0"/>
          </a:xfrm>
          <a:prstGeom prst="line">
            <a:avLst/>
          </a:prstGeom>
          <a:noFill/>
          <a:ln w="15875">
            <a:solidFill>
              <a:srgbClr val="9FB2C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125980" y="2103120"/>
            <a:ext cx="0" cy="228600"/>
          </a:xfrm>
          <a:prstGeom prst="line">
            <a:avLst/>
          </a:prstGeom>
          <a:noFill/>
          <a:ln w="15875">
            <a:solidFill>
              <a:srgbClr val="9FB2C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732020" y="2103120"/>
            <a:ext cx="0" cy="228600"/>
          </a:xfrm>
          <a:prstGeom prst="line">
            <a:avLst/>
          </a:prstGeom>
          <a:noFill/>
          <a:ln w="15875">
            <a:solidFill>
              <a:srgbClr val="9FB2C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417320" y="2331720"/>
            <a:ext cx="141732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5875">
            <a:solidFill>
              <a:srgbClr val="0B2A5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17320" y="2331720"/>
            <a:ext cx="1417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감사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023360" y="2331720"/>
            <a:ext cx="141732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5875">
            <a:solidFill>
              <a:srgbClr val="0B2A5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023360" y="2331720"/>
            <a:ext cx="1417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이사회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428999" y="2075688"/>
            <a:ext cx="1" cy="868680"/>
          </a:xfrm>
          <a:prstGeom prst="line">
            <a:avLst/>
          </a:prstGeom>
          <a:noFill/>
          <a:ln w="15875">
            <a:solidFill>
              <a:srgbClr val="9FB2C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240280" y="2944368"/>
            <a:ext cx="2377440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5875">
            <a:solidFill>
              <a:srgbClr val="0B2A5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240280" y="2944368"/>
            <a:ext cx="2377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연구조합 사무국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617720" y="3154680"/>
            <a:ext cx="548640" cy="0"/>
          </a:xfrm>
          <a:prstGeom prst="line">
            <a:avLst/>
          </a:prstGeom>
          <a:noFill/>
          <a:ln w="15875">
            <a:solidFill>
              <a:srgbClr val="9FB2C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166360" y="2944368"/>
            <a:ext cx="1234440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5875">
            <a:solidFill>
              <a:srgbClr val="0B2A5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166360" y="2944368"/>
            <a:ext cx="1234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전문 위원회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429000" y="3364992"/>
            <a:ext cx="0" cy="128016"/>
          </a:xfrm>
          <a:prstGeom prst="line">
            <a:avLst/>
          </a:prstGeom>
          <a:noFill/>
          <a:ln w="15875">
            <a:solidFill>
              <a:srgbClr val="9FB2C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943100" y="3493008"/>
            <a:ext cx="2971800" cy="0"/>
          </a:xfrm>
          <a:prstGeom prst="line">
            <a:avLst/>
          </a:prstGeom>
          <a:noFill/>
          <a:ln w="15875">
            <a:solidFill>
              <a:srgbClr val="9FB2CE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943100" y="3493008"/>
            <a:ext cx="0" cy="128016"/>
          </a:xfrm>
          <a:prstGeom prst="line">
            <a:avLst/>
          </a:prstGeom>
          <a:noFill/>
          <a:ln w="15875">
            <a:solidFill>
              <a:srgbClr val="9FB2CE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914900" y="3493008"/>
            <a:ext cx="0" cy="128016"/>
          </a:xfrm>
          <a:prstGeom prst="line">
            <a:avLst/>
          </a:prstGeom>
          <a:noFill/>
          <a:ln w="15875">
            <a:solidFill>
              <a:srgbClr val="9FB2C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68680" y="3621024"/>
            <a:ext cx="2148840" cy="420624"/>
          </a:xfrm>
          <a:prstGeom prst="roundRect">
            <a:avLst>
              <a:gd name="adj" fmla="val 10870"/>
            </a:avLst>
          </a:prstGeom>
          <a:solidFill>
            <a:srgbClr val="E8EEF9"/>
          </a:solidFill>
          <a:ln w="12700">
            <a:solidFill>
              <a:srgbClr val="2E63B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68680" y="3621024"/>
            <a:ext cx="21488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연구개발 진흥본부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3840480" y="3621024"/>
            <a:ext cx="2148840" cy="420624"/>
          </a:xfrm>
          <a:prstGeom prst="roundRect">
            <a:avLst>
              <a:gd name="adj" fmla="val 10870"/>
            </a:avLst>
          </a:prstGeom>
          <a:solidFill>
            <a:srgbClr val="E8EEF9"/>
          </a:solidFill>
          <a:ln w="12700">
            <a:solidFill>
              <a:srgbClr val="2E63B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0" y="3621024"/>
            <a:ext cx="21488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사업운영본부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1943100" y="4041648"/>
            <a:ext cx="0" cy="118872"/>
          </a:xfrm>
          <a:prstGeom prst="line">
            <a:avLst/>
          </a:prstGeom>
          <a:noFill/>
          <a:ln w="15875">
            <a:solidFill>
              <a:srgbClr val="9FB2C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68680" y="4160520"/>
            <a:ext cx="2148840" cy="0"/>
          </a:xfrm>
          <a:prstGeom prst="line">
            <a:avLst/>
          </a:prstGeom>
          <a:noFill/>
          <a:ln w="15875">
            <a:solidFill>
              <a:srgbClr val="9FB2C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51560" y="4160520"/>
            <a:ext cx="0" cy="118872"/>
          </a:xfrm>
          <a:prstGeom prst="line">
            <a:avLst/>
          </a:prstGeom>
          <a:noFill/>
          <a:ln w="15875">
            <a:solidFill>
              <a:srgbClr val="9FB2CE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834640" y="4160520"/>
            <a:ext cx="0" cy="118872"/>
          </a:xfrm>
          <a:prstGeom prst="line">
            <a:avLst/>
          </a:prstGeom>
          <a:noFill/>
          <a:ln w="15875">
            <a:solidFill>
              <a:srgbClr val="9FB2CE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02920" y="4279392"/>
            <a:ext cx="11430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5875">
            <a:solidFill>
              <a:srgbClr val="0B2A5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02920" y="4279392"/>
            <a:ext cx="1143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정책기획팀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2240280" y="4279392"/>
            <a:ext cx="11430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5875">
            <a:solidFill>
              <a:srgbClr val="0B2A5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2240280" y="4279392"/>
            <a:ext cx="1143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사업개발팀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4914900" y="4041648"/>
            <a:ext cx="0" cy="118872"/>
          </a:xfrm>
          <a:prstGeom prst="line">
            <a:avLst/>
          </a:prstGeom>
          <a:noFill/>
          <a:ln w="15875">
            <a:solidFill>
              <a:srgbClr val="9FB2C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840480" y="4160520"/>
            <a:ext cx="2148840" cy="0"/>
          </a:xfrm>
          <a:prstGeom prst="line">
            <a:avLst/>
          </a:prstGeom>
          <a:noFill/>
          <a:ln w="15875">
            <a:solidFill>
              <a:srgbClr val="9FB2CE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4023360" y="4160520"/>
            <a:ext cx="0" cy="118872"/>
          </a:xfrm>
          <a:prstGeom prst="line">
            <a:avLst/>
          </a:prstGeom>
          <a:noFill/>
          <a:ln w="15875">
            <a:solidFill>
              <a:srgbClr val="9FB2CE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806440" y="4160520"/>
            <a:ext cx="0" cy="118872"/>
          </a:xfrm>
          <a:prstGeom prst="line">
            <a:avLst/>
          </a:prstGeom>
          <a:noFill/>
          <a:ln w="15875">
            <a:solidFill>
              <a:srgbClr val="9FB2CE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474720" y="4279392"/>
            <a:ext cx="11430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5875">
            <a:solidFill>
              <a:srgbClr val="0B2A5B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474720" y="4279392"/>
            <a:ext cx="1143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행정지원팀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5212080" y="4279392"/>
            <a:ext cx="11430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5875">
            <a:solidFill>
              <a:srgbClr val="0B2A5B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5212080" y="4279392"/>
            <a:ext cx="1143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대외협력팀</a:t>
            </a:r>
            <a:endParaRPr lang="en-US" sz="1050" dirty="0"/>
          </a:p>
        </p:txBody>
      </p:sp>
      <p:sp>
        <p:nvSpPr>
          <p:cNvPr id="46" name="Shape 44"/>
          <p:cNvSpPr/>
          <p:nvPr/>
        </p:nvSpPr>
        <p:spPr>
          <a:xfrm>
            <a:off x="457200" y="4983480"/>
            <a:ext cx="5943600" cy="566928"/>
          </a:xfrm>
          <a:prstGeom prst="roundRect">
            <a:avLst>
              <a:gd name="adj" fmla="val 8065"/>
            </a:avLst>
          </a:prstGeom>
          <a:solidFill>
            <a:srgbClr val="E8EEF9"/>
          </a:solidFill>
          <a:ln/>
        </p:spPr>
      </p:sp>
      <p:sp>
        <p:nvSpPr>
          <p:cNvPr id="47" name="Shape 45"/>
          <p:cNvSpPr/>
          <p:nvPr/>
        </p:nvSpPr>
        <p:spPr>
          <a:xfrm>
            <a:off x="457200" y="4983480"/>
            <a:ext cx="54864" cy="566928"/>
          </a:xfrm>
          <a:prstGeom prst="rect">
            <a:avLst/>
          </a:prstGeom>
          <a:solidFill>
            <a:srgbClr val="D6273C"/>
          </a:solidFill>
          <a:ln/>
        </p:spPr>
      </p:sp>
      <p:sp>
        <p:nvSpPr>
          <p:cNvPr id="48" name="Text 46"/>
          <p:cNvSpPr/>
          <p:nvPr/>
        </p:nvSpPr>
        <p:spPr>
          <a:xfrm>
            <a:off x="685800" y="4983480"/>
            <a:ext cx="55321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000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이사회 구성의 50%</a:t>
            </a:r>
            <a:r>
              <a:rPr lang="en-US" sz="125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는 </a:t>
            </a:r>
            <a:r>
              <a:rPr lang="en-US" sz="1250" b="1" dirty="0">
                <a:solidFill>
                  <a:schemeClr val="accent1">
                    <a:lumMod val="50000"/>
                  </a:schemeClr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정부출연연구소 위촉이사로 구성됩니다</a:t>
            </a:r>
            <a:r>
              <a:rPr lang="en-US" sz="125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.</a:t>
            </a:r>
            <a:endParaRPr lang="en-US" sz="1250" dirty="0"/>
          </a:p>
        </p:txBody>
      </p:sp>
      <p:sp>
        <p:nvSpPr>
          <p:cNvPr id="49" name="Text 47"/>
          <p:cNvSpPr/>
          <p:nvPr/>
        </p:nvSpPr>
        <p:spPr>
          <a:xfrm>
            <a:off x="457200" y="879652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AA5B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물산업 연구조합 소개자료</a:t>
            </a:r>
            <a:endParaRPr lang="en-US" sz="800" dirty="0"/>
          </a:p>
        </p:txBody>
      </p:sp>
      <p:sp>
        <p:nvSpPr>
          <p:cNvPr id="50" name="Text 48"/>
          <p:cNvSpPr/>
          <p:nvPr/>
        </p:nvSpPr>
        <p:spPr>
          <a:xfrm>
            <a:off x="5943600" y="879652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AA5B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03</a:t>
            </a:r>
            <a:endParaRPr lang="en-US" sz="800" dirty="0"/>
          </a:p>
        </p:txBody>
      </p:sp>
      <p:pic>
        <p:nvPicPr>
          <p:cNvPr id="55" name="Picture 3" descr="image.png">
            <a:extLst>
              <a:ext uri="{FF2B5EF4-FFF2-40B4-BE49-F238E27FC236}">
                <a16:creationId xmlns:a16="http://schemas.microsoft.com/office/drawing/2014/main" id="{3B3DAE10-8622-4C6F-8352-1B5F2C76D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277" y="5998464"/>
            <a:ext cx="5991607" cy="1298448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2ADE6A15-D0D9-440E-A99D-AB002395F8BF}"/>
              </a:ext>
            </a:extLst>
          </p:cNvPr>
          <p:cNvSpPr txBox="1"/>
          <p:nvPr/>
        </p:nvSpPr>
        <p:spPr>
          <a:xfrm>
            <a:off x="854034" y="6306909"/>
            <a:ext cx="4724965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 u="none">
                <a:solidFill>
                  <a:schemeClr val="accent1">
                    <a:lumMod val="50000"/>
                  </a:schemeClr>
                </a:solidFill>
                <a:latin typeface="Pretendard"/>
              </a:rPr>
              <a:t>산·학·연·정 강력한 네트워크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7A93663-B537-42E5-8758-EE5D172A793F}"/>
              </a:ext>
            </a:extLst>
          </p:cNvPr>
          <p:cNvSpPr txBox="1"/>
          <p:nvPr/>
        </p:nvSpPr>
        <p:spPr>
          <a:xfrm>
            <a:off x="610552" y="6665213"/>
            <a:ext cx="5607368" cy="5238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 i="0" u="none" dirty="0" err="1">
                <a:solidFill>
                  <a:srgbClr val="475569"/>
                </a:solidFill>
                <a:latin typeface="Pretendard"/>
              </a:rPr>
              <a:t>정부출연연구기관</a:t>
            </a:r>
            <a:r>
              <a:rPr sz="1200" b="0" i="0" u="none" dirty="0">
                <a:solidFill>
                  <a:srgbClr val="475569"/>
                </a:solidFill>
                <a:latin typeface="Pretendard"/>
              </a:rPr>
              <a:t>, </a:t>
            </a:r>
            <a:r>
              <a:rPr sz="1200" b="0" i="0" u="none" dirty="0" err="1">
                <a:solidFill>
                  <a:srgbClr val="475569"/>
                </a:solidFill>
                <a:latin typeface="Pretendard"/>
              </a:rPr>
              <a:t>주요</a:t>
            </a:r>
            <a:r>
              <a:rPr sz="1200" b="0" i="0" u="none" dirty="0">
                <a:solidFill>
                  <a:srgbClr val="475569"/>
                </a:solidFill>
                <a:latin typeface="Pretendard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Pretendard"/>
              </a:rPr>
              <a:t>대학</a:t>
            </a:r>
            <a:r>
              <a:rPr sz="1200" b="0" i="0" u="none" dirty="0">
                <a:solidFill>
                  <a:srgbClr val="475569"/>
                </a:solidFill>
                <a:latin typeface="Pretendard"/>
              </a:rPr>
              <a:t>, </a:t>
            </a:r>
            <a:r>
              <a:rPr sz="1200" b="0" i="0" u="none" dirty="0" err="1">
                <a:solidFill>
                  <a:srgbClr val="475569"/>
                </a:solidFill>
                <a:latin typeface="Pretendard"/>
              </a:rPr>
              <a:t>전문</a:t>
            </a:r>
            <a:r>
              <a:rPr sz="1200" b="0" i="0" u="none" dirty="0">
                <a:solidFill>
                  <a:srgbClr val="475569"/>
                </a:solidFill>
                <a:latin typeface="Pretendard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Pretendard"/>
              </a:rPr>
              <a:t>기업이</a:t>
            </a:r>
            <a:r>
              <a:rPr sz="1200" b="0" i="0" u="none" dirty="0">
                <a:solidFill>
                  <a:srgbClr val="475569"/>
                </a:solidFill>
                <a:latin typeface="Pretendard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Pretendard"/>
              </a:rPr>
              <a:t>원팀</a:t>
            </a:r>
            <a:r>
              <a:rPr sz="1200" b="0" i="0" u="none" dirty="0">
                <a:solidFill>
                  <a:srgbClr val="475569"/>
                </a:solidFill>
                <a:latin typeface="Pretendard"/>
              </a:rPr>
              <a:t>(One-Team)을 </a:t>
            </a:r>
            <a:r>
              <a:rPr sz="1200" b="0" i="0" u="none" dirty="0" err="1">
                <a:solidFill>
                  <a:srgbClr val="475569"/>
                </a:solidFill>
                <a:latin typeface="Pretendard"/>
              </a:rPr>
              <a:t>이루어</a:t>
            </a:r>
            <a:r>
              <a:rPr lang="en-US" sz="1200" b="0" i="0" u="none" dirty="0">
                <a:solidFill>
                  <a:srgbClr val="475569"/>
                </a:solidFill>
                <a:latin typeface="Pretendard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Pretendard"/>
              </a:rPr>
              <a:t>글로벌</a:t>
            </a:r>
            <a:r>
              <a:rPr sz="1200" b="0" i="0" u="none" dirty="0">
                <a:solidFill>
                  <a:srgbClr val="475569"/>
                </a:solidFill>
                <a:latin typeface="Pretendard"/>
              </a:rPr>
              <a:t> </a:t>
            </a:r>
            <a:br>
              <a:rPr lang="en-US" sz="1200" b="0" i="0" u="none" dirty="0">
                <a:solidFill>
                  <a:srgbClr val="475569"/>
                </a:solidFill>
                <a:latin typeface="Pretendard"/>
              </a:rPr>
            </a:br>
            <a:r>
              <a:rPr lang="ko-KR" altLang="en-US" sz="1200" dirty="0">
                <a:solidFill>
                  <a:srgbClr val="475569"/>
                </a:solidFill>
                <a:latin typeface="Pretendard"/>
              </a:rPr>
              <a:t>진</a:t>
            </a:r>
            <a:r>
              <a:rPr lang="ko-KR" altLang="en-US" sz="1200" b="0" i="0" u="none" dirty="0">
                <a:solidFill>
                  <a:srgbClr val="475569"/>
                </a:solidFill>
                <a:latin typeface="Pretendard"/>
              </a:rPr>
              <a:t>출을 위한 선단 체계 구축을 목표로 합니다</a:t>
            </a:r>
            <a:r>
              <a:rPr lang="en-US" altLang="ko-KR" sz="1200" b="0" i="0" u="none" dirty="0">
                <a:solidFill>
                  <a:srgbClr val="475569"/>
                </a:solidFill>
                <a:latin typeface="Pretendard"/>
              </a:rPr>
              <a:t>. </a:t>
            </a:r>
            <a:endParaRPr sz="1200" b="0" i="0" u="none" dirty="0">
              <a:solidFill>
                <a:srgbClr val="475569"/>
              </a:solidFill>
              <a:latin typeface="Pretendard"/>
            </a:endParaRPr>
          </a:p>
        </p:txBody>
      </p:sp>
      <p:pic>
        <p:nvPicPr>
          <p:cNvPr id="58" name="Picture 23" descr="image.png">
            <a:extLst>
              <a:ext uri="{FF2B5EF4-FFF2-40B4-BE49-F238E27FC236}">
                <a16:creationId xmlns:a16="http://schemas.microsoft.com/office/drawing/2014/main" id="{70B5F27E-ED6A-4214-88E0-EC9B6968C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116" y="6250692"/>
            <a:ext cx="207668" cy="266884"/>
          </a:xfrm>
          <a:prstGeom prst="rect">
            <a:avLst/>
          </a:prstGeom>
        </p:spPr>
      </p:pic>
      <p:pic>
        <p:nvPicPr>
          <p:cNvPr id="59" name="Picture 4" descr="image.png">
            <a:extLst>
              <a:ext uri="{FF2B5EF4-FFF2-40B4-BE49-F238E27FC236}">
                <a16:creationId xmlns:a16="http://schemas.microsoft.com/office/drawing/2014/main" id="{80891EDF-6EE5-46C2-9A35-E8F20186D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495" y="7484460"/>
            <a:ext cx="1802130" cy="1124520"/>
          </a:xfrm>
          <a:prstGeom prst="rect">
            <a:avLst/>
          </a:prstGeom>
        </p:spPr>
      </p:pic>
      <p:pic>
        <p:nvPicPr>
          <p:cNvPr id="60" name="Picture 5" descr="image.png">
            <a:extLst>
              <a:ext uri="{FF2B5EF4-FFF2-40B4-BE49-F238E27FC236}">
                <a16:creationId xmlns:a16="http://schemas.microsoft.com/office/drawing/2014/main" id="{1141538C-14FA-43C6-BA76-8A07E081B5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8750" y="1323975"/>
            <a:ext cx="2571750" cy="2433637"/>
          </a:xfrm>
          <a:prstGeom prst="rect">
            <a:avLst/>
          </a:prstGeom>
        </p:spPr>
      </p:pic>
      <p:pic>
        <p:nvPicPr>
          <p:cNvPr id="61" name="Picture 6" descr="image.png">
            <a:extLst>
              <a:ext uri="{FF2B5EF4-FFF2-40B4-BE49-F238E27FC236}">
                <a16:creationId xmlns:a16="http://schemas.microsoft.com/office/drawing/2014/main" id="{7E685187-4B53-4F28-BA99-ACC065FF57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5981" y="7519941"/>
            <a:ext cx="1853200" cy="1144999"/>
          </a:xfrm>
          <a:prstGeom prst="rect">
            <a:avLst/>
          </a:prstGeom>
        </p:spPr>
      </p:pic>
      <p:pic>
        <p:nvPicPr>
          <p:cNvPr id="62" name="Picture 7" descr="image.png">
            <a:extLst>
              <a:ext uri="{FF2B5EF4-FFF2-40B4-BE49-F238E27FC236}">
                <a16:creationId xmlns:a16="http://schemas.microsoft.com/office/drawing/2014/main" id="{03B7AD63-CB03-43C9-A79F-AE4FACF542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58251" y="7506557"/>
            <a:ext cx="2148634" cy="1158383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C28150BB-7AEB-40E7-8DA9-7C86071699D3}"/>
              </a:ext>
            </a:extLst>
          </p:cNvPr>
          <p:cNvSpPr txBox="1"/>
          <p:nvPr/>
        </p:nvSpPr>
        <p:spPr>
          <a:xfrm>
            <a:off x="36194" y="7779923"/>
            <a:ext cx="2095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50"/>
              </a:lnSpc>
            </a:pPr>
            <a:r>
              <a:rPr sz="3150" b="0" i="0" u="none" dirty="0">
                <a:solidFill>
                  <a:srgbClr val="FFFFFF"/>
                </a:solidFill>
                <a:latin typeface="Montserrat ExtraBold"/>
              </a:rPr>
              <a:t>2023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E5D4096-D116-4E67-B8F6-740CD4FCD1B2}"/>
              </a:ext>
            </a:extLst>
          </p:cNvPr>
          <p:cNvSpPr txBox="1"/>
          <p:nvPr/>
        </p:nvSpPr>
        <p:spPr>
          <a:xfrm>
            <a:off x="8889" y="8194135"/>
            <a:ext cx="2095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0" i="0" u="none" dirty="0" err="1">
                <a:solidFill>
                  <a:srgbClr val="FFFFFF"/>
                </a:solidFill>
                <a:latin typeface="Pretendard Medium"/>
              </a:rPr>
              <a:t>설립연도</a:t>
            </a:r>
            <a:r>
              <a:rPr sz="1050" b="0" i="0" u="none" dirty="0">
                <a:solidFill>
                  <a:srgbClr val="FFFFFF"/>
                </a:solidFill>
                <a:latin typeface="Pretendard Medium"/>
              </a:rPr>
              <a:t> (Established)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E5E7CB1-6502-43B5-8C3B-A9415FDEA255}"/>
              </a:ext>
            </a:extLst>
          </p:cNvPr>
          <p:cNvSpPr txBox="1"/>
          <p:nvPr/>
        </p:nvSpPr>
        <p:spPr>
          <a:xfrm>
            <a:off x="9286875" y="2216943"/>
            <a:ext cx="2095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50"/>
              </a:lnSpc>
            </a:pPr>
            <a:r>
              <a:rPr sz="3150" b="0" i="0" u="none">
                <a:solidFill>
                  <a:srgbClr val="FFFFFF"/>
                </a:solidFill>
                <a:latin typeface="Montserrat ExtraBold"/>
              </a:rPr>
              <a:t>50+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3FE6517-8800-4817-BBF3-48184133842F}"/>
              </a:ext>
            </a:extLst>
          </p:cNvPr>
          <p:cNvSpPr txBox="1"/>
          <p:nvPr/>
        </p:nvSpPr>
        <p:spPr>
          <a:xfrm>
            <a:off x="9286875" y="2693193"/>
            <a:ext cx="2095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0" i="0" u="none">
                <a:solidFill>
                  <a:srgbClr val="FFFFFF"/>
                </a:solidFill>
                <a:latin typeface="Pretendard Medium"/>
              </a:rPr>
              <a:t>회원사 기관 및 기업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CF68930-A0F2-4E4A-A92A-BF35D69277B2}"/>
              </a:ext>
            </a:extLst>
          </p:cNvPr>
          <p:cNvSpPr txBox="1"/>
          <p:nvPr/>
        </p:nvSpPr>
        <p:spPr>
          <a:xfrm>
            <a:off x="1969770" y="7787004"/>
            <a:ext cx="20955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50"/>
              </a:lnSpc>
            </a:pPr>
            <a:r>
              <a:rPr sz="3150" b="0" i="0" u="none">
                <a:solidFill>
                  <a:srgbClr val="FFFFFF"/>
                </a:solidFill>
                <a:latin typeface="Montserrat ExtraBold"/>
              </a:rPr>
              <a:t>7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E4BEF03-B2DA-4B19-A64A-87A5B851E67D}"/>
              </a:ext>
            </a:extLst>
          </p:cNvPr>
          <p:cNvSpPr txBox="1"/>
          <p:nvPr/>
        </p:nvSpPr>
        <p:spPr>
          <a:xfrm>
            <a:off x="1927860" y="8221695"/>
            <a:ext cx="2095500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0" i="0" u="none">
                <a:solidFill>
                  <a:srgbClr val="FFFFFF"/>
                </a:solidFill>
                <a:latin typeface="Pretendard Medium"/>
              </a:rPr>
              <a:t>정부출연연구기관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FBFB90B-BC70-4FB0-B9D5-12AEBED941FB}"/>
              </a:ext>
            </a:extLst>
          </p:cNvPr>
          <p:cNvSpPr txBox="1"/>
          <p:nvPr/>
        </p:nvSpPr>
        <p:spPr>
          <a:xfrm>
            <a:off x="4756420" y="7848118"/>
            <a:ext cx="1044305" cy="4103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50"/>
              </a:lnSpc>
            </a:pPr>
            <a:r>
              <a:rPr sz="3150" b="0" i="0" u="none" dirty="0">
                <a:solidFill>
                  <a:srgbClr val="FFFFFF"/>
                </a:solidFill>
                <a:latin typeface="Montserrat ExtraBold"/>
              </a:rPr>
              <a:t>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A88F10A-0079-44FE-8699-6F3D3A5ABC52}"/>
              </a:ext>
            </a:extLst>
          </p:cNvPr>
          <p:cNvSpPr txBox="1"/>
          <p:nvPr/>
        </p:nvSpPr>
        <p:spPr>
          <a:xfrm>
            <a:off x="4507047" y="8278330"/>
            <a:ext cx="141006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0" i="0" u="none" dirty="0" err="1">
                <a:solidFill>
                  <a:srgbClr val="FFFFFF"/>
                </a:solidFill>
                <a:latin typeface="Pretendard Medium"/>
              </a:rPr>
              <a:t>주요</a:t>
            </a:r>
            <a:r>
              <a:rPr sz="1050" b="0" i="0" u="none" dirty="0">
                <a:solidFill>
                  <a:srgbClr val="FFFFFF"/>
                </a:solidFill>
                <a:latin typeface="Pretendard Medium"/>
              </a:rPr>
              <a:t> </a:t>
            </a:r>
            <a:r>
              <a:rPr sz="1050" b="0" i="0" u="none" dirty="0" err="1">
                <a:solidFill>
                  <a:srgbClr val="FFFFFF"/>
                </a:solidFill>
                <a:latin typeface="Pretendard Medium"/>
              </a:rPr>
              <a:t>협력</a:t>
            </a:r>
            <a:r>
              <a:rPr sz="1050" b="0" i="0" u="none" dirty="0">
                <a:solidFill>
                  <a:srgbClr val="FFFFFF"/>
                </a:solidFill>
                <a:latin typeface="Pretendard Medium"/>
              </a:rPr>
              <a:t> </a:t>
            </a:r>
            <a:r>
              <a:rPr sz="1050" b="0" i="0" u="none" dirty="0" err="1">
                <a:solidFill>
                  <a:srgbClr val="FFFFFF"/>
                </a:solidFill>
                <a:latin typeface="Pretendard Medium"/>
              </a:rPr>
              <a:t>대학</a:t>
            </a:r>
            <a:endParaRPr sz="1050" b="0" i="0" u="none" dirty="0">
              <a:solidFill>
                <a:srgbClr val="FFFFFF"/>
              </a:solidFill>
              <a:latin typeface="Pretendard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858000" cy="1051560"/>
          </a:xfrm>
          <a:prstGeom prst="rect">
            <a:avLst/>
          </a:prstGeom>
          <a:solidFill>
            <a:srgbClr val="0B2A5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82880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8FB0E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ORGANIZATION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20624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물산업연구조합 주요 추진 업무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417320"/>
            <a:ext cx="5943600" cy="1417320"/>
          </a:xfrm>
          <a:prstGeom prst="roundRect">
            <a:avLst>
              <a:gd name="adj" fmla="val 3871"/>
            </a:avLst>
          </a:prstGeom>
          <a:solidFill>
            <a:srgbClr val="F4F7FC"/>
          </a:solidFill>
          <a:ln w="9525">
            <a:solidFill>
              <a:srgbClr val="D7DE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417320"/>
            <a:ext cx="502920" cy="1417320"/>
          </a:xfrm>
          <a:prstGeom prst="roundRect">
            <a:avLst>
              <a:gd name="adj" fmla="val 10909"/>
            </a:avLst>
          </a:prstGeom>
          <a:solidFill>
            <a:srgbClr val="0B2A5B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417320"/>
            <a:ext cx="50292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FB0E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43000" y="1545336"/>
            <a:ext cx="5074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공통애로기술 발굴 및 </a:t>
            </a:r>
            <a:r>
              <a:rPr lang="ko-KR" altLang="en-US" sz="135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사업화 </a:t>
            </a:r>
            <a:r>
              <a:rPr lang="en-US" sz="1350" b="1" dirty="0" err="1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기획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143000" y="1874520"/>
            <a:ext cx="5120640" cy="8869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400" indent="-152400">
              <a:lnSpc>
                <a:spcPct val="128000"/>
              </a:lnSpc>
              <a:buSzPct val="100000"/>
              <a:buChar char="•"/>
            </a:pPr>
            <a:r>
              <a:rPr lang="en-US" sz="108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공통 애로기술 및 성장동력 기술수요조사</a:t>
            </a:r>
            <a:endParaRPr lang="en-US" sz="1080" dirty="0"/>
          </a:p>
          <a:p>
            <a:pPr marL="152400" indent="-152400">
              <a:lnSpc>
                <a:spcPct val="128000"/>
              </a:lnSpc>
              <a:buSzPct val="100000"/>
              <a:buChar char="•"/>
            </a:pPr>
            <a:r>
              <a:rPr lang="en-US" sz="108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금속재료 혁신과제 발굴 및 기획</a:t>
            </a:r>
            <a:endParaRPr lang="en-US" sz="1080" dirty="0"/>
          </a:p>
          <a:p>
            <a:pPr marL="152400" indent="-152400">
              <a:lnSpc>
                <a:spcPct val="128000"/>
              </a:lnSpc>
              <a:buSzPct val="100000"/>
              <a:buChar char="•"/>
            </a:pPr>
            <a:r>
              <a:rPr lang="en-US" sz="108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연구과제 컨소시엄 구성</a:t>
            </a:r>
            <a:endParaRPr lang="en-US" sz="1080" dirty="0"/>
          </a:p>
        </p:txBody>
      </p:sp>
      <p:sp>
        <p:nvSpPr>
          <p:cNvPr id="10" name="Shape 8"/>
          <p:cNvSpPr/>
          <p:nvPr/>
        </p:nvSpPr>
        <p:spPr>
          <a:xfrm>
            <a:off x="457200" y="3090672"/>
            <a:ext cx="5943600" cy="1783080"/>
          </a:xfrm>
          <a:prstGeom prst="roundRect">
            <a:avLst>
              <a:gd name="adj" fmla="val 3077"/>
            </a:avLst>
          </a:prstGeom>
          <a:solidFill>
            <a:srgbClr val="F4F7FC"/>
          </a:solidFill>
          <a:ln w="9525">
            <a:solidFill>
              <a:srgbClr val="D7DEE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7200" y="3090672"/>
            <a:ext cx="502920" cy="1783080"/>
          </a:xfrm>
          <a:prstGeom prst="roundRect">
            <a:avLst>
              <a:gd name="adj" fmla="val 10909"/>
            </a:avLst>
          </a:prstGeom>
          <a:solidFill>
            <a:srgbClr val="0B2A5B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3090672"/>
            <a:ext cx="50292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FB0E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43000" y="3218688"/>
            <a:ext cx="5074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정부 R&amp;D과제 수행 및 지원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1143000" y="3547872"/>
            <a:ext cx="5120640" cy="1252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400" indent="-152400">
              <a:lnSpc>
                <a:spcPct val="128000"/>
              </a:lnSpc>
              <a:buSzPct val="100000"/>
              <a:buChar char="•"/>
            </a:pPr>
            <a:r>
              <a:rPr lang="en-US" sz="108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협약체결 및 사업비 집행관리</a:t>
            </a:r>
            <a:endParaRPr lang="en-US" sz="1080" dirty="0"/>
          </a:p>
          <a:p>
            <a:pPr marL="152400" indent="-152400">
              <a:lnSpc>
                <a:spcPct val="128000"/>
              </a:lnSpc>
              <a:buSzPct val="100000"/>
              <a:buChar char="•"/>
            </a:pPr>
            <a:r>
              <a:rPr lang="en-US" sz="108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연구진도점검 및 기술교류회</a:t>
            </a:r>
            <a:endParaRPr lang="en-US" sz="1080" dirty="0"/>
          </a:p>
          <a:p>
            <a:pPr marL="152400" indent="-152400">
              <a:lnSpc>
                <a:spcPct val="128000"/>
              </a:lnSpc>
              <a:buSzPct val="100000"/>
              <a:buChar char="•"/>
            </a:pPr>
            <a:r>
              <a:rPr lang="en-US" sz="108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연구성과 홍보 및 확산 지원 (기술전시회, 전문지 기고 등)</a:t>
            </a:r>
            <a:endParaRPr lang="en-US" sz="1080" dirty="0"/>
          </a:p>
          <a:p>
            <a:pPr marL="152400" indent="-152400">
              <a:lnSpc>
                <a:spcPct val="128000"/>
              </a:lnSpc>
              <a:buSzPct val="100000"/>
              <a:buChar char="•"/>
            </a:pPr>
            <a:r>
              <a:rPr lang="en-US" sz="108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기술이전 및 기술료 납부, </a:t>
            </a:r>
            <a:r>
              <a:rPr lang="ko-KR" altLang="en-US" sz="108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사업화</a:t>
            </a:r>
            <a:r>
              <a:rPr lang="en-US" sz="108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연구회 운영</a:t>
            </a:r>
            <a:endParaRPr lang="en-US" sz="1080" dirty="0"/>
          </a:p>
        </p:txBody>
      </p:sp>
      <p:sp>
        <p:nvSpPr>
          <p:cNvPr id="15" name="Shape 13"/>
          <p:cNvSpPr/>
          <p:nvPr/>
        </p:nvSpPr>
        <p:spPr>
          <a:xfrm>
            <a:off x="457200" y="5129784"/>
            <a:ext cx="5943600" cy="1600200"/>
          </a:xfrm>
          <a:prstGeom prst="roundRect">
            <a:avLst>
              <a:gd name="adj" fmla="val 3429"/>
            </a:avLst>
          </a:prstGeom>
          <a:solidFill>
            <a:srgbClr val="F4F7FC"/>
          </a:solidFill>
          <a:ln w="9525">
            <a:solidFill>
              <a:srgbClr val="D7DEE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7200" y="5129784"/>
            <a:ext cx="502920" cy="1600200"/>
          </a:xfrm>
          <a:prstGeom prst="roundRect">
            <a:avLst>
              <a:gd name="adj" fmla="val 10909"/>
            </a:avLst>
          </a:prstGeom>
          <a:solidFill>
            <a:srgbClr val="0B2A5B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5129784"/>
            <a:ext cx="5029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FB0E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143000" y="5257800"/>
            <a:ext cx="5074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사무국 운영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1143000" y="5586984"/>
            <a:ext cx="5120640" cy="10698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400" indent="-152400">
              <a:lnSpc>
                <a:spcPct val="128000"/>
              </a:lnSpc>
              <a:buSzPct val="100000"/>
              <a:buChar char="•"/>
            </a:pPr>
            <a:r>
              <a:rPr lang="en-US" sz="108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대정부 R&amp;D업무 지원 (R&amp;D정책 및 제도개선, 애로사항 건의 등)</a:t>
            </a:r>
            <a:endParaRPr lang="en-US" sz="1080" dirty="0"/>
          </a:p>
          <a:p>
            <a:pPr marL="152400" indent="-152400">
              <a:lnSpc>
                <a:spcPct val="128000"/>
              </a:lnSpc>
              <a:buSzPct val="100000"/>
              <a:buChar char="•"/>
            </a:pPr>
            <a:r>
              <a:rPr lang="en-US" sz="108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예산 수립 및 자금 등 연구조합 운영 (총회 및 이사회)</a:t>
            </a:r>
            <a:endParaRPr lang="en-US" sz="1080" dirty="0"/>
          </a:p>
          <a:p>
            <a:pPr marL="152400" indent="-152400">
              <a:lnSpc>
                <a:spcPct val="128000"/>
              </a:lnSpc>
              <a:buSzPct val="100000"/>
              <a:buChar char="•"/>
            </a:pPr>
            <a:r>
              <a:rPr lang="en-US" sz="108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회원사 과제 수행 지원</a:t>
            </a:r>
            <a:endParaRPr lang="en-US" sz="1080" dirty="0"/>
          </a:p>
        </p:txBody>
      </p:sp>
      <p:sp>
        <p:nvSpPr>
          <p:cNvPr id="20" name="Text 18"/>
          <p:cNvSpPr/>
          <p:nvPr/>
        </p:nvSpPr>
        <p:spPr>
          <a:xfrm>
            <a:off x="457200" y="879652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AA5B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물산업 연구조합 소개자료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943600" y="879652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AA5B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858000" cy="1051560"/>
          </a:xfrm>
          <a:prstGeom prst="rect">
            <a:avLst/>
          </a:prstGeom>
          <a:solidFill>
            <a:srgbClr val="0B2A5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82880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8FB0E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VISION &amp; STRATEGY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20624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물산업 연구조합 비전 및 추진 전략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325880"/>
            <a:ext cx="5943600" cy="841248"/>
          </a:xfrm>
          <a:prstGeom prst="roundRect">
            <a:avLst>
              <a:gd name="adj" fmla="val 6522"/>
            </a:avLst>
          </a:prstGeom>
          <a:solidFill>
            <a:srgbClr val="0B2A5B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417320"/>
            <a:ext cx="54864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kern="0" spc="200" dirty="0">
                <a:solidFill>
                  <a:srgbClr val="8FB0E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VISION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685800" y="164592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물산업 글로벌 경쟁력 제고 및 지속성장 가능한 생태계 구축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457200" y="2359152"/>
            <a:ext cx="5943600" cy="1069848"/>
          </a:xfrm>
          <a:prstGeom prst="rect">
            <a:avLst/>
          </a:prstGeom>
          <a:solidFill>
            <a:srgbClr val="F4F7FC"/>
          </a:solidFill>
          <a:ln/>
        </p:spPr>
      </p:sp>
      <p:sp>
        <p:nvSpPr>
          <p:cNvPr id="9" name="Text 7"/>
          <p:cNvSpPr/>
          <p:nvPr/>
        </p:nvSpPr>
        <p:spPr>
          <a:xfrm>
            <a:off x="685800" y="2432304"/>
            <a:ext cx="914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목표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2960" y="2688336"/>
            <a:ext cx="53949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sz="120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지속 성장 가능한 물산업 생태계 구축</a:t>
            </a:r>
            <a:endParaRPr lang="en-US" sz="1200" dirty="0"/>
          </a:p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sz="120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가치 창출을 위한 물산업 혁신 협력 플랫폼 구축</a:t>
            </a:r>
            <a:endParaRPr lang="en-US" sz="1200" dirty="0"/>
          </a:p>
          <a:p>
            <a:pPr marL="342900" indent="-342900">
              <a:lnSpc>
                <a:spcPct val="115000"/>
              </a:lnSpc>
              <a:buSzPct val="100000"/>
              <a:buChar char="•"/>
            </a:pPr>
            <a:r>
              <a:rPr lang="en-US" sz="120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산학연관 협력을 통한 글로벌 경쟁력 강화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7200" y="3543808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추진 전략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858768"/>
            <a:ext cx="1572768" cy="1051560"/>
          </a:xfrm>
          <a:prstGeom prst="roundRect">
            <a:avLst>
              <a:gd name="adj" fmla="val 4348"/>
            </a:avLst>
          </a:prstGeom>
          <a:solidFill>
            <a:srgbClr val="2E63B8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3858768"/>
            <a:ext cx="1389888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물산업 클러스터</a:t>
            </a:r>
            <a:endParaRPr lang="en-US" sz="11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허브 역할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121408" y="3858768"/>
            <a:ext cx="4279392" cy="1051560"/>
          </a:xfrm>
          <a:prstGeom prst="rect">
            <a:avLst/>
          </a:prstGeom>
          <a:solidFill>
            <a:srgbClr val="F4F7FC"/>
          </a:solidFill>
          <a:ln w="6350">
            <a:solidFill>
              <a:srgbClr val="D7DE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331720" y="3858768"/>
            <a:ext cx="39319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400" indent="-152400">
              <a:lnSpc>
                <a:spcPct val="200000"/>
              </a:lnSpc>
              <a:buSzPct val="100000"/>
              <a:buChar char="○"/>
            </a:pPr>
            <a:r>
              <a:rPr lang="en-US" sz="120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가치사슬 연계 물산업 융합 생태계 구축</a:t>
            </a:r>
            <a:endParaRPr lang="en-US" sz="1200" dirty="0"/>
          </a:p>
          <a:p>
            <a:pPr marL="152400" indent="-152400">
              <a:lnSpc>
                <a:spcPct val="200000"/>
              </a:lnSpc>
              <a:buSzPct val="100000"/>
              <a:buChar char="○"/>
            </a:pPr>
            <a:r>
              <a:rPr lang="en-US" sz="120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국내외 클러스터 기반 협력 허브 구축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5038344"/>
            <a:ext cx="1572768" cy="1298448"/>
          </a:xfrm>
          <a:prstGeom prst="roundRect">
            <a:avLst>
              <a:gd name="adj" fmla="val 3521"/>
            </a:avLst>
          </a:prstGeom>
          <a:solidFill>
            <a:srgbClr val="2E63B8"/>
          </a:solidFill>
          <a:ln/>
        </p:spPr>
      </p:sp>
      <p:sp>
        <p:nvSpPr>
          <p:cNvPr id="17" name="Text 15"/>
          <p:cNvSpPr/>
          <p:nvPr/>
        </p:nvSpPr>
        <p:spPr>
          <a:xfrm>
            <a:off x="548640" y="5038344"/>
            <a:ext cx="1389888" cy="1298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민간 협력형</a:t>
            </a:r>
            <a:endParaRPr lang="en-US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200" b="1" dirty="0" err="1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기술사업화</a:t>
            </a:r>
            <a: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b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</a:br>
            <a:r>
              <a:rPr lang="ko-KR" alt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모델 개발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121408" y="5038344"/>
            <a:ext cx="4279392" cy="1298448"/>
          </a:xfrm>
          <a:prstGeom prst="rect">
            <a:avLst/>
          </a:prstGeom>
          <a:solidFill>
            <a:srgbClr val="FFFFFF"/>
          </a:solidFill>
          <a:ln w="6350">
            <a:solidFill>
              <a:srgbClr val="D7DEE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331720" y="5038344"/>
            <a:ext cx="3931920" cy="1298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400" indent="-152400">
              <a:lnSpc>
                <a:spcPct val="200000"/>
              </a:lnSpc>
              <a:buSzPct val="100000"/>
              <a:buChar char="○"/>
            </a:pPr>
            <a:r>
              <a:rPr lang="en-US" sz="120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기술 사업화 중심의 공동 연구 추진</a:t>
            </a:r>
            <a:endParaRPr lang="en-US" sz="1200" dirty="0"/>
          </a:p>
          <a:p>
            <a:pPr marL="152400" indent="-152400">
              <a:lnSpc>
                <a:spcPct val="200000"/>
              </a:lnSpc>
              <a:buSzPct val="100000"/>
              <a:buChar char="○"/>
            </a:pPr>
            <a:r>
              <a:rPr lang="en-US" sz="120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기후변화 대응 중장기 협력 모델 구축</a:t>
            </a:r>
            <a:endParaRPr lang="en-US" sz="1200" dirty="0"/>
          </a:p>
          <a:p>
            <a:pPr marL="152400" indent="-152400">
              <a:lnSpc>
                <a:spcPct val="200000"/>
              </a:lnSpc>
              <a:buSzPct val="100000"/>
              <a:buChar char="○"/>
            </a:pPr>
            <a:r>
              <a:rPr lang="en-US" sz="120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가치사슬 연계 시장 발굴 및 사업화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7200" y="6464808"/>
            <a:ext cx="1572768" cy="1298448"/>
          </a:xfrm>
          <a:prstGeom prst="roundRect">
            <a:avLst>
              <a:gd name="adj" fmla="val 3521"/>
            </a:avLst>
          </a:prstGeom>
          <a:solidFill>
            <a:srgbClr val="2E63B8"/>
          </a:solidFill>
          <a:ln/>
        </p:spPr>
      </p:sp>
      <p:sp>
        <p:nvSpPr>
          <p:cNvPr id="21" name="Text 19"/>
          <p:cNvSpPr/>
          <p:nvPr/>
        </p:nvSpPr>
        <p:spPr>
          <a:xfrm>
            <a:off x="548640" y="6464808"/>
            <a:ext cx="1389888" cy="1298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물산업 협력</a:t>
            </a:r>
            <a:endParaRPr lang="en-US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기술 생태계 육성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121408" y="6464808"/>
            <a:ext cx="4279392" cy="1298448"/>
          </a:xfrm>
          <a:prstGeom prst="rect">
            <a:avLst/>
          </a:prstGeom>
          <a:solidFill>
            <a:srgbClr val="F4F7FC"/>
          </a:solidFill>
          <a:ln w="6350">
            <a:solidFill>
              <a:srgbClr val="D7DEE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331720" y="6464808"/>
            <a:ext cx="3931920" cy="1298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400" indent="-152400">
              <a:lnSpc>
                <a:spcPct val="200000"/>
              </a:lnSpc>
              <a:buSzPct val="100000"/>
              <a:buChar char="○"/>
            </a:pPr>
            <a:r>
              <a:rPr lang="en-US" sz="120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물산업 기술의 공동 개발 및 공동 확산</a:t>
            </a:r>
            <a:endParaRPr lang="en-US" sz="1200" dirty="0"/>
          </a:p>
          <a:p>
            <a:pPr marL="152400" indent="-152400">
              <a:lnSpc>
                <a:spcPct val="200000"/>
              </a:lnSpc>
              <a:buSzPct val="100000"/>
              <a:buChar char="○"/>
            </a:pPr>
            <a:r>
              <a:rPr lang="en-US" sz="120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기술이슈 대응 기업지속성장 지원체계 구축</a:t>
            </a:r>
            <a:endParaRPr lang="en-US" sz="1200" dirty="0"/>
          </a:p>
          <a:p>
            <a:pPr marL="152400" indent="-152400">
              <a:lnSpc>
                <a:spcPct val="200000"/>
              </a:lnSpc>
              <a:buSzPct val="100000"/>
              <a:buChar char="○"/>
            </a:pPr>
            <a:r>
              <a:rPr lang="en-US" sz="120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수요기반 창업지원 및 육성 체계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7200" y="879652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AA5B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물산업 연구조합 소개자료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5943600" y="879652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AA5B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858000" cy="1051560"/>
          </a:xfrm>
          <a:prstGeom prst="rect">
            <a:avLst/>
          </a:prstGeom>
          <a:solidFill>
            <a:srgbClr val="0B2A5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82880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8FB0E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KEY PROJECTS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20624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물산업 연구조합 주요 추진 사업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384048" cy="384048"/>
          </a:xfrm>
          <a:prstGeom prst="ellipse">
            <a:avLst/>
          </a:prstGeom>
          <a:solidFill>
            <a:srgbClr val="0B2A5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3716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①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60120" y="1371600"/>
            <a:ext cx="5440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데이터 기반 공정 설계 프로그램 개발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57200" y="1874520"/>
            <a:ext cx="5943600" cy="1752600"/>
          </a:xfrm>
          <a:prstGeom prst="rect">
            <a:avLst/>
          </a:prstGeom>
          <a:solidFill>
            <a:srgbClr val="F4F7FC"/>
          </a:solidFill>
          <a:ln/>
        </p:spPr>
      </p:sp>
      <p:sp>
        <p:nvSpPr>
          <p:cNvPr id="9" name="Text 7"/>
          <p:cNvSpPr/>
          <p:nvPr/>
        </p:nvSpPr>
        <p:spPr>
          <a:xfrm>
            <a:off x="685800" y="2002536"/>
            <a:ext cx="548640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물산업에서 사용자의 요구 사항은 조건이 다양해 하나의 설계 기준으로 대응하는 데 한계가 있어 매회 새로운 공정 디자인이 필요하지만, 현재는 이를 인력에 의존하고 있어 공정 효율 향상에 제한 요소가 되고 있습니다.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85800" y="2770632"/>
            <a:ext cx="5486400" cy="0"/>
          </a:xfrm>
          <a:prstGeom prst="line">
            <a:avLst/>
          </a:prstGeom>
          <a:noFill/>
          <a:ln w="6350">
            <a:solidFill>
              <a:srgbClr val="D7DE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3055112"/>
            <a:ext cx="5394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400" indent="-152400">
              <a:lnSpc>
                <a:spcPct val="150000"/>
              </a:lnSpc>
              <a:buSzPct val="100000"/>
              <a:buChar char="◆"/>
            </a:pPr>
            <a:r>
              <a:rPr lang="en-US" sz="120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다양한 요소기술을 사용자의 요구 사항에 맞춰 적용하기 위하여, 사람에 의존하지 않는 데이터 기반 설계 시뮬레이터 프로그램이 요구됩니다.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4498848"/>
            <a:ext cx="384048" cy="384048"/>
          </a:xfrm>
          <a:prstGeom prst="ellipse">
            <a:avLst/>
          </a:prstGeom>
          <a:solidFill>
            <a:srgbClr val="0B2A5B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449884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②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60120" y="4498848"/>
            <a:ext cx="5440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가치사슬 연계 공동 R&amp;D, R&amp;BD 연구개발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57200" y="5001768"/>
            <a:ext cx="5943600" cy="3108960"/>
          </a:xfrm>
          <a:prstGeom prst="rect">
            <a:avLst/>
          </a:prstGeom>
          <a:solidFill>
            <a:srgbClr val="F4F7FC"/>
          </a:solidFill>
          <a:ln/>
        </p:spPr>
      </p:sp>
      <p:sp>
        <p:nvSpPr>
          <p:cNvPr id="16" name="Text 14"/>
          <p:cNvSpPr/>
          <p:nvPr/>
        </p:nvSpPr>
        <p:spPr>
          <a:xfrm>
            <a:off x="685800" y="5129784"/>
            <a:ext cx="5486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물산업에서 단독 추진이 어려운 참여 기업의 공통된 R&amp;D 요구를 반영하여, 플랫폼 차원의 공동 R&amp;D·R&amp;BD를 기획·발굴함으로써 참여 기업의 실질적 사업화 효과를 창출할 수 있는 R&amp;D를 기획하고 추진합니다.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31520" y="6158484"/>
            <a:ext cx="1737360" cy="310896"/>
          </a:xfrm>
          <a:prstGeom prst="roundRect">
            <a:avLst>
              <a:gd name="adj" fmla="val 50000"/>
            </a:avLst>
          </a:prstGeom>
          <a:solidFill>
            <a:srgbClr val="2E63B8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6158484"/>
            <a:ext cx="17373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R&amp;D의 집단 효과 증대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822960" y="6373368"/>
            <a:ext cx="53949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400" indent="-152400">
              <a:lnSpc>
                <a:spcPct val="150000"/>
              </a:lnSpc>
              <a:buSzPct val="100000"/>
              <a:buChar char="◆"/>
            </a:pPr>
            <a:r>
              <a:rPr lang="en-US" sz="1200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개별 기업 차원에서 진행하기 어려운 복합 성격의 R&amp;D를 진행함으로써, 실질적 사업화에 기여할 수 있는 R&amp;D 효율화에 기여합니다.</a:t>
            </a:r>
            <a:endParaRPr lang="en-US" sz="1200" dirty="0"/>
          </a:p>
          <a:p>
            <a:pPr marL="152400" indent="-152400">
              <a:lnSpc>
                <a:spcPct val="150000"/>
              </a:lnSpc>
              <a:buSzPct val="100000"/>
              <a:buChar char="◆"/>
            </a:pPr>
            <a:r>
              <a:rPr lang="en-US" sz="1200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사업단 개념의 사업화를 최종 목적으로 하는 R&amp;BD 사업 발굴을 통해, 기업집단의 공통된 이익 창출을 위한 R&amp;D를 기획·추진합니다.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57200" y="879652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AA5B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물산업 연구조합 소개자료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943600" y="879652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AA5B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06</a:t>
            </a:r>
            <a:endParaRPr lang="en-US" sz="800" dirty="0"/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998DF857-FFC0-4B7A-907D-C3AD6A668FB2}"/>
              </a:ext>
            </a:extLst>
          </p:cNvPr>
          <p:cNvSpPr/>
          <p:nvPr/>
        </p:nvSpPr>
        <p:spPr>
          <a:xfrm>
            <a:off x="731520" y="6056376"/>
            <a:ext cx="5486400" cy="0"/>
          </a:xfrm>
          <a:prstGeom prst="line">
            <a:avLst/>
          </a:prstGeom>
          <a:noFill/>
          <a:ln w="6350">
            <a:solidFill>
              <a:srgbClr val="D7DEE8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858000" cy="1051560"/>
          </a:xfrm>
          <a:prstGeom prst="rect">
            <a:avLst/>
          </a:prstGeom>
          <a:solidFill>
            <a:srgbClr val="0B2A5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82880"/>
            <a:ext cx="5943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8FB0E0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KEY PROJECTS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420624"/>
            <a:ext cx="5943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물산업 연구조합 주요 추진 사업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347472" cy="347472"/>
          </a:xfrm>
          <a:prstGeom prst="ellipse">
            <a:avLst/>
          </a:prstGeom>
          <a:solidFill>
            <a:srgbClr val="0B2A5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37160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③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1371600"/>
            <a:ext cx="5486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국제 협력기금 활용 해외 공동 사업 발굴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57200" y="1773936"/>
            <a:ext cx="5943600" cy="1883664"/>
          </a:xfrm>
          <a:prstGeom prst="rect">
            <a:avLst/>
          </a:prstGeom>
          <a:solidFill>
            <a:srgbClr val="F4F7FC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83664"/>
            <a:ext cx="5486400" cy="16642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400" indent="-152400">
              <a:lnSpc>
                <a:spcPct val="150000"/>
              </a:lnSpc>
              <a:buSzPct val="100000"/>
              <a:buChar char="◆"/>
            </a:pPr>
            <a:r>
              <a:rPr lang="en-US" sz="120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지속성장 가능한 저개발 국가 지원을 위해 밸류체인에 근간을 둔 공동 사업화 지역·국가 선정</a:t>
            </a:r>
            <a:endParaRPr lang="en-US" sz="1200" dirty="0"/>
          </a:p>
          <a:p>
            <a:pPr marL="152400" indent="-152400">
              <a:lnSpc>
                <a:spcPct val="150000"/>
              </a:lnSpc>
              <a:buSzPct val="100000"/>
              <a:buChar char="◆"/>
            </a:pPr>
            <a:r>
              <a:rPr lang="en-US" sz="120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 문제 해결이 필요한 저개발국가 선별 및 사업 모델 개발 — 니즈 분석, 국내 기술 대응 가능성·타당성 검토 및 사업화 추진</a:t>
            </a:r>
            <a:endParaRPr lang="en-US" sz="1200" dirty="0"/>
          </a:p>
          <a:p>
            <a:pPr marL="152400" indent="-152400">
              <a:lnSpc>
                <a:spcPct val="150000"/>
              </a:lnSpc>
              <a:buSzPct val="100000"/>
              <a:buChar char="◆"/>
            </a:pPr>
            <a:r>
              <a:rPr lang="en-US" sz="120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ODA, EDCF 등 재원을 활용한 저개발국가 지원 및 공급 경험 축적을 통한 선진국 진출 발판 마련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40480"/>
            <a:ext cx="347472" cy="347472"/>
          </a:xfrm>
          <a:prstGeom prst="ellipse">
            <a:avLst/>
          </a:prstGeom>
          <a:solidFill>
            <a:srgbClr val="0B2A5B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384048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④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14400" y="3840480"/>
            <a:ext cx="5486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클러스터 공동 해외 진출 체계 구축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4242816"/>
            <a:ext cx="5943600" cy="1883664"/>
          </a:xfrm>
          <a:prstGeom prst="rect">
            <a:avLst/>
          </a:prstGeom>
          <a:solidFill>
            <a:srgbClr val="E8EEF9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4352544"/>
            <a:ext cx="5486400" cy="16642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400" indent="-152400">
              <a:lnSpc>
                <a:spcPct val="122000"/>
              </a:lnSpc>
              <a:buSzPct val="100000"/>
              <a:buChar char="◆"/>
            </a:pPr>
            <a:r>
              <a:rPr lang="en-US" sz="103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클러스터 단위 해외 진출 체계를 통한 중소기업 해외 진출 비용 절감 및 가치사슬 연계 해외 시장 발굴 효율 증대</a:t>
            </a:r>
            <a:endParaRPr lang="en-US" sz="1030" dirty="0"/>
          </a:p>
          <a:p>
            <a:pPr marL="152400" indent="-152400">
              <a:lnSpc>
                <a:spcPct val="122000"/>
              </a:lnSpc>
              <a:buSzPct val="100000"/>
              <a:buChar char="◆"/>
            </a:pPr>
            <a:r>
              <a:rPr lang="en-US" sz="103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팀 개념(4개사 1팀)의 전시회·설명회 추진으로 중소기업의 부족한 해외 진출 인력·재원을 효율적으로 활용</a:t>
            </a:r>
            <a:endParaRPr lang="en-US" sz="1030" dirty="0"/>
          </a:p>
          <a:p>
            <a:pPr marL="152400" indent="-152400">
              <a:lnSpc>
                <a:spcPct val="122000"/>
              </a:lnSpc>
              <a:buSzPct val="100000"/>
              <a:buChar char="◆"/>
            </a:pPr>
            <a:r>
              <a:rPr lang="en-US" sz="103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전문가 배치를 통한 현지 협상 지원 등 중소기업의 해외 진출 한계 극복 지원</a:t>
            </a:r>
            <a:endParaRPr lang="en-US" sz="1030" dirty="0"/>
          </a:p>
        </p:txBody>
      </p:sp>
      <p:sp>
        <p:nvSpPr>
          <p:cNvPr id="15" name="Shape 13"/>
          <p:cNvSpPr/>
          <p:nvPr/>
        </p:nvSpPr>
        <p:spPr>
          <a:xfrm>
            <a:off x="457200" y="6309360"/>
            <a:ext cx="347472" cy="347472"/>
          </a:xfrm>
          <a:prstGeom prst="ellipse">
            <a:avLst/>
          </a:prstGeom>
          <a:solidFill>
            <a:srgbClr val="0B2A5B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630936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⑤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14400" y="6309360"/>
            <a:ext cx="5486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A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은퇴 과학자 활용 클러스터 지원체계 구축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57200" y="6711696"/>
            <a:ext cx="5943600" cy="1472184"/>
          </a:xfrm>
          <a:prstGeom prst="rect">
            <a:avLst/>
          </a:prstGeom>
          <a:solidFill>
            <a:srgbClr val="F4F7FC"/>
          </a:solidFill>
          <a:ln/>
        </p:spPr>
      </p:sp>
      <p:sp>
        <p:nvSpPr>
          <p:cNvPr id="19" name="Text 17"/>
          <p:cNvSpPr/>
          <p:nvPr/>
        </p:nvSpPr>
        <p:spPr>
          <a:xfrm>
            <a:off x="822960" y="6821424"/>
            <a:ext cx="5486400" cy="1252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400" indent="-152400">
              <a:lnSpc>
                <a:spcPct val="122000"/>
              </a:lnSpc>
              <a:buSzPct val="100000"/>
              <a:buChar char="◆"/>
            </a:pPr>
            <a:r>
              <a:rPr lang="en-US" sz="103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은퇴 과학자 단체를 통한 기업지원 가능 인적자원 및 연구성과 DB 구축, 기업 집단(플랫폼)을 통한 기술지원 수요 조사 및 은퇴 과학자 연결</a:t>
            </a:r>
            <a:endParaRPr lang="en-US" sz="1030" dirty="0"/>
          </a:p>
          <a:p>
            <a:pPr marL="152400" indent="-152400">
              <a:lnSpc>
                <a:spcPct val="122000"/>
              </a:lnSpc>
              <a:buSzPct val="100000"/>
              <a:buChar char="◆"/>
            </a:pPr>
            <a:r>
              <a:rPr lang="en-US" sz="1030" dirty="0">
                <a:solidFill>
                  <a:srgbClr val="4449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추후 상호 검색·접촉이 가능한 웹 기반 프로그램을 통한 상호 자율적 연결 체계 구축</a:t>
            </a:r>
            <a:endParaRPr lang="en-US" sz="1030" dirty="0"/>
          </a:p>
        </p:txBody>
      </p:sp>
      <p:sp>
        <p:nvSpPr>
          <p:cNvPr id="20" name="Text 18"/>
          <p:cNvSpPr/>
          <p:nvPr/>
        </p:nvSpPr>
        <p:spPr>
          <a:xfrm>
            <a:off x="457200" y="879652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AA5B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물산업 연구조합 소개자료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943600" y="879652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AA5B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age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age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age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age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age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age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age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mage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785</Words>
  <Application>Microsoft Office PowerPoint</Application>
  <PresentationFormat>화면 슬라이드 쇼(4:3)</PresentationFormat>
  <Paragraphs>136</Paragraphs>
  <Slides>15</Slides>
  <Notes>15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3" baseType="lpstr">
      <vt:lpstr>Pretendard</vt:lpstr>
      <vt:lpstr>Pretendard Medium</vt:lpstr>
      <vt:lpstr>YAGsojZj-RQ_0</vt:lpstr>
      <vt:lpstr>맑은 고딕</vt:lpstr>
      <vt:lpstr>Arial</vt:lpstr>
      <vt:lpstr>Calibri</vt:lpstr>
      <vt:lpstr>Montserrat ExtraBold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gi teak park</cp:lastModifiedBy>
  <cp:revision>8</cp:revision>
  <dcterms:created xsi:type="dcterms:W3CDTF">2026-07-25T12:27:59Z</dcterms:created>
  <dcterms:modified xsi:type="dcterms:W3CDTF">2026-07-27T13:10:36Z</dcterms:modified>
</cp:coreProperties>
</file>